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浅色样式 1 - 强调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65" d="100"/>
          <a:sy n="65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540" y="2194560"/>
            <a:ext cx="12192000" cy="142811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br>
              <a:rPr lang="en-US" altLang="sv-SE" sz="3100" dirty="0">
                <a:latin typeface="Britannic Bold" panose="020B0903060703020204" pitchFamily="34" charset="0"/>
                <a:sym typeface="+mn-ea"/>
              </a:rPr>
            </a:br>
            <a:br>
              <a:rPr lang="en-US" altLang="sv-SE" sz="3100" dirty="0">
                <a:latin typeface="Britannic Bold" panose="020B0903060703020204" pitchFamily="34" charset="0"/>
                <a:sym typeface="+mn-ea"/>
              </a:rPr>
            </a:br>
            <a:br>
              <a:rPr lang="en-US" altLang="sv-SE" sz="3100" dirty="0">
                <a:latin typeface="Britannic Bold" panose="020B0903060703020204" pitchFamily="34" charset="0"/>
                <a:sym typeface="+mn-ea"/>
              </a:rPr>
            </a:br>
            <a:r>
              <a:rPr lang="en-US" altLang="sv-SE" sz="3100" dirty="0">
                <a:latin typeface="Arial" panose="020B0604020202020204" pitchFamily="34" charset="0"/>
                <a:ea typeface="Yu Gothic UI Semibold" panose="020B0700000000000000" charset="-128"/>
                <a:cs typeface="Arial" panose="020B0604020202020204" pitchFamily="34" charset="0"/>
                <a:sym typeface="+mn-ea"/>
              </a:rPr>
              <a:t>P</a:t>
            </a:r>
            <a:r>
              <a:rPr lang="sv-SE" sz="3100" dirty="0">
                <a:latin typeface="Arial" panose="020B0604020202020204" pitchFamily="34" charset="0"/>
                <a:ea typeface="Yu Gothic UI Semibold" panose="020B0700000000000000" charset="-128"/>
                <a:cs typeface="Arial" panose="020B0604020202020204" pitchFamily="34" charset="0"/>
                <a:sym typeface="+mn-ea"/>
              </a:rPr>
              <a:t>EMERINTAH KABUPATEN MUNA BARAT</a:t>
            </a:r>
            <a:br>
              <a:rPr lang="sv-SE" sz="3600" dirty="0">
                <a:latin typeface="Arial" panose="020B0604020202020204" pitchFamily="34" charset="0"/>
                <a:ea typeface="Yu Gothic UI Semibold" panose="020B0700000000000000" charset="-128"/>
                <a:cs typeface="Arial" panose="020B0604020202020204" pitchFamily="34" charset="0"/>
                <a:sym typeface="+mn-ea"/>
              </a:rPr>
            </a:br>
            <a:r>
              <a:rPr lang="en-US" altLang="sv-SE" sz="31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DINAS PETERNAKAN DAN KESEHATAN HEWAN</a:t>
            </a:r>
            <a:br>
              <a:rPr lang="en-US" altLang="sv-SE" sz="3100" dirty="0">
                <a:latin typeface="Britannic Bold" panose="020B0903060703020204" pitchFamily="34" charset="0"/>
                <a:sym typeface="+mn-ea"/>
              </a:rPr>
            </a:br>
            <a:endParaRPr lang="en-US" altLang="sv-SE" sz="3100" dirty="0">
              <a:latin typeface="Britannic Bold" panose="020B0903060703020204" pitchFamily="34" charset="0"/>
              <a:sym typeface="+mn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79035"/>
            <a:ext cx="12192000" cy="1188085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/>
              <a:t>STANDAR OPERASIONAL PROSEDUR </a:t>
            </a:r>
          </a:p>
          <a:p>
            <a: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Arial Black" panose="020B0A04020102020204" charset="0"/>
                <a:cs typeface="Arial Black" panose="020B0A04020102020204" charset="0"/>
              </a:rPr>
              <a:t>PENGAJUAN BANTUAN TERNAK SECARA ONLINE </a:t>
            </a:r>
          </a:p>
          <a:p>
            <a: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Arial Black" panose="020B0A04020102020204" charset="0"/>
                <a:cs typeface="Arial Black" panose="020B0A04020102020204" charset="0"/>
              </a:rPr>
              <a:t>MELALUI SIP-TERATA</a:t>
            </a:r>
          </a:p>
          <a:p>
            <a: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latin typeface="Arial Black" panose="020B0A04020102020204" charset="0"/>
              <a:cs typeface="Arial Black" panose="020B0A04020102020204" charset="0"/>
            </a:endParaRPr>
          </a:p>
          <a:p>
            <a: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en-US" sz="2800" b="1" dirty="0"/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dirty="0"/>
          </a:p>
        </p:txBody>
      </p:sp>
      <p:pic>
        <p:nvPicPr>
          <p:cNvPr id="10" name="Picture 1" descr="LOGO MUNA BARA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18100" y="259080"/>
            <a:ext cx="1656715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7713420"/>
              </p:ext>
            </p:extLst>
          </p:nvPr>
        </p:nvGraphicFramePr>
        <p:xfrm>
          <a:off x="1" y="-26670"/>
          <a:ext cx="12218669" cy="2685415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679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1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27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9875">
                <a:tc rowSpan="6">
                  <a:txBody>
                    <a:bodyPr/>
                    <a:lstStyle/>
                    <a:p>
                      <a:endParaRPr lang="id-ID" sz="1200" kern="1200" dirty="0">
                        <a:effectLst/>
                      </a:endParaRPr>
                    </a:p>
                    <a:p>
                      <a:endParaRPr lang="id-ID" sz="1200" kern="1200" dirty="0">
                        <a:effectLst/>
                      </a:endParaRPr>
                    </a:p>
                    <a:p>
                      <a:endParaRPr lang="id-ID" sz="1200" kern="1200" dirty="0">
                        <a:effectLst/>
                      </a:endParaRPr>
                    </a:p>
                    <a:p>
                      <a:endParaRPr lang="id-ID" sz="1200" kern="1200" dirty="0">
                        <a:effectLst/>
                      </a:endParaRPr>
                    </a:p>
                    <a:p>
                      <a:endParaRPr lang="id-ID" sz="1200" kern="1200" dirty="0">
                        <a:effectLst/>
                      </a:endParaRPr>
                    </a:p>
                    <a:p>
                      <a:endParaRPr lang="id-ID" sz="1200" kern="1200" dirty="0">
                        <a:effectLst/>
                      </a:endParaRPr>
                    </a:p>
                    <a:p>
                      <a:endParaRPr lang="id-ID" sz="1200" kern="1200" dirty="0">
                        <a:effectLst/>
                      </a:endParaRPr>
                    </a:p>
                    <a:p>
                      <a:endParaRPr lang="id-ID" sz="1200" kern="1200" dirty="0">
                        <a:effectLst/>
                      </a:endParaRPr>
                    </a:p>
                    <a:p>
                      <a:pPr algn="ctr"/>
                      <a:endParaRPr lang="id-ID" sz="1200" kern="1200" dirty="0">
                        <a:effectLst/>
                      </a:endParaRPr>
                    </a:p>
                    <a:p>
                      <a:pPr algn="ctr"/>
                      <a:endParaRPr lang="id-ID" sz="1200" kern="1200" dirty="0">
                        <a:effectLst/>
                      </a:endParaRPr>
                    </a:p>
                    <a:p>
                      <a:pPr algn="ctr"/>
                      <a:endParaRPr lang="id-ID" sz="1200" kern="1200" dirty="0">
                        <a:effectLst/>
                      </a:endParaRPr>
                    </a:p>
                    <a:p>
                      <a:pPr algn="ctr"/>
                      <a:endParaRPr lang="id-ID" sz="1200" kern="1200" dirty="0">
                        <a:effectLst/>
                      </a:endParaRPr>
                    </a:p>
                    <a:p>
                      <a:pPr algn="ctr"/>
                      <a:r>
                        <a:rPr lang="en-US" sz="1200" kern="1200" dirty="0">
                          <a:effectLst/>
                        </a:rPr>
                        <a:t>PEMERINTAH </a:t>
                      </a:r>
                      <a:r>
                        <a:rPr lang="id-ID" sz="1200" kern="1200" dirty="0">
                          <a:effectLst/>
                        </a:rPr>
                        <a:t>KABUPATEN MUNA BARAT</a:t>
                      </a:r>
                    </a:p>
                    <a:p>
                      <a:pPr algn="ctr"/>
                      <a:r>
                        <a:rPr lang="id-ID" sz="1200" kern="1200" dirty="0">
                          <a:effectLst/>
                        </a:rPr>
                        <a:t>DINAS </a:t>
                      </a:r>
                      <a:r>
                        <a:rPr lang="en-US" altLang="id-ID" sz="1200" kern="1200" dirty="0">
                          <a:effectLst/>
                        </a:rPr>
                        <a:t>PETERNAKAN DAN KESEHATAN HEWAN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Nomor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SOP</a:t>
                      </a: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</a:t>
                      </a: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Tanggal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Pembuatan</a:t>
                      </a: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Mei 2026 </a:t>
                      </a: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3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Tanggal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Revisi</a:t>
                      </a: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Mei 2026</a:t>
                      </a:r>
                      <a:endParaRPr lang="id-ID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8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Tanggal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Efektif</a:t>
                      </a: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Mei 2026</a:t>
                      </a:r>
                      <a:endParaRPr lang="id-ID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80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Disahkan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oleh</a:t>
                      </a:r>
                      <a:endParaRPr lang="id-ID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d-ID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d-ID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d-ID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d-ID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Plt. KEPALA </a:t>
                      </a:r>
                      <a:r>
                        <a:rPr lang="id-ID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DINAS </a:t>
                      </a:r>
                      <a:r>
                        <a:rPr lang="en-US" altLang="id-ID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PETERNAKAN DAN KESEHATAN HEWAN</a:t>
                      </a:r>
                      <a:endParaRPr lang="id-ID" sz="11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id-ID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KABUPATEN MUNA BARAT</a:t>
                      </a:r>
                    </a:p>
                    <a:p>
                      <a:pPr algn="ctr"/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d-ID" sz="11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d-ID" sz="11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altLang="en-US" sz="1100" u="sng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SAMARUDDIN, S.P</a:t>
                      </a:r>
                    </a:p>
                    <a:p>
                      <a:pPr algn="ctr"/>
                      <a:r>
                        <a:rPr lang="it-IT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Pembina,  Gol. IV / </a:t>
                      </a:r>
                      <a:r>
                        <a:rPr lang="en-US" altLang="it-IT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id-ID" sz="11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it-IT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NIP.  </a:t>
                      </a:r>
                      <a:r>
                        <a:rPr lang="en-US" alt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19800520200801 1 006</a:t>
                      </a: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1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Nama SOP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l"/>
                      <a:r>
                        <a:rPr 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ngajuan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Bantuan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Ternak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Melalui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SIP-TERATA</a:t>
                      </a: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52230824"/>
              </p:ext>
            </p:extLst>
          </p:nvPr>
        </p:nvGraphicFramePr>
        <p:xfrm>
          <a:off x="0" y="2779395"/>
          <a:ext cx="12218670" cy="411460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7282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6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8968">
                <a:tc>
                  <a:txBody>
                    <a:bodyPr/>
                    <a:lstStyle/>
                    <a:p>
                      <a:pPr algn="ctr"/>
                      <a:r>
                        <a:rPr lang="id-ID" sz="1100" dirty="0"/>
                        <a:t>DASAR HUKUM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100" dirty="0"/>
                        <a:t>KUALIFIKASI  PELAKSANA</a:t>
                      </a: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4196">
                <a:tc>
                  <a:txBody>
                    <a:bodyPr/>
                    <a:lstStyle/>
                    <a:p>
                      <a:pPr marL="228600" indent="-228600" algn="just">
                        <a:buFont typeface="+mj-lt"/>
                        <a:buAutoNum type="arabicPeriod"/>
                      </a:pP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Peraturan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Menteri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Pendayagunaan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Aparatur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Negara dan Reformasi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Birokrasi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Nomor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35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2012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tentang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Pedoman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Penyusunan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Standar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Operasional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Prosedur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Administrasi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Pemerintahan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228600" indent="-228600" algn="just">
                        <a:buFont typeface="+mj-lt"/>
                        <a:buAutoNum type="arabicPeriod"/>
                      </a:pP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Undang-Undang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Nomor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18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2009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tentang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Peternakan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Kesehatan Hewan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sebagaimana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telah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diubah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Undang-Undang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Nomor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41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2014</a:t>
                      </a:r>
                    </a:p>
                    <a:p>
                      <a:pPr marL="228600" indent="-228600" algn="just">
                        <a:buFont typeface="+mj-lt"/>
                        <a:buAutoNum type="arabicPeriod"/>
                      </a:pP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Undang-Undang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Nomor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23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2014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tentang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Pemerintahan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Daerah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sebagaimana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telah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diubah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beberapa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kali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terakhir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Undang-Undang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Nomor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2015</a:t>
                      </a:r>
                    </a:p>
                    <a:p>
                      <a:pPr marL="228600" indent="-228600" algn="just">
                        <a:buFont typeface="+mj-lt"/>
                        <a:buAutoNum type="arabicPeriod"/>
                      </a:pP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Peraturan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Bupati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Muna Barat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Nomor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24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2025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tentang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Kedudukan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Susunan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Organisasi,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Tugas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Fungsi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serta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Tata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Kerja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Dinas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Peternakan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Kesehatan Hewan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Kabupaten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Muna Barat</a:t>
                      </a:r>
                    </a:p>
                    <a:p>
                      <a:pPr marL="228600" indent="-228600" algn="just">
                        <a:buFont typeface="+mj-lt"/>
                        <a:buAutoNum type="arabicPeriod"/>
                      </a:pP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Peraturan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Pemerintah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Nomor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2013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tentang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Pemberdayaan</a:t>
                      </a:r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Peternak</a:t>
                      </a:r>
                      <a:endParaRPr lang="en-US" altLang="en-US" sz="1100" b="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B w="12700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Memiliki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kewenangan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pelayanan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pengajuan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bantuan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ternak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Menguasai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penggunaan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aplikasi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Google Form dan Google Sheets;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Memahami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prosedur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verifikasi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data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pengajuan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bantuan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Mampu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mengoperasikan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SIP-TERATA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secara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mandiri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Memiliki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pengetahuan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tentang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jenis-jenis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bantuan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ternak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tersedia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Kabupaten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Muna Barat.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endParaRPr lang="id-ID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B w="12700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990">
                <a:tc>
                  <a:txBody>
                    <a:bodyPr/>
                    <a:lstStyle/>
                    <a:p>
                      <a:pPr algn="ctr"/>
                      <a:r>
                        <a:rPr 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KETERKAITAN</a:t>
                      </a:r>
                    </a:p>
                  </a:txBody>
                  <a:tcPr marL="99060" marR="99060"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PERALATAN/PERLENGKAPAN</a:t>
                      </a:r>
                    </a:p>
                  </a:txBody>
                  <a:tcPr marL="99060" marR="99060"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6086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i-FI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SOP</a:t>
                      </a: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Verifikasi</a:t>
                      </a: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Validasi</a:t>
                      </a: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Lapangan</a:t>
                      </a: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Calon </a:t>
                      </a:r>
                      <a:r>
                        <a:rPr lang="en-US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Penerima</a:t>
                      </a: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Bantuan</a:t>
                      </a: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Ternak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28600" lvl="0" indent="-2286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fi-FI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SOP </a:t>
                      </a:r>
                      <a:r>
                        <a:rPr lang="en-US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Penetapan</a:t>
                      </a: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Kelompok</a:t>
                      </a: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Penerima</a:t>
                      </a: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Hibah </a:t>
                      </a:r>
                      <a:r>
                        <a:rPr lang="en-US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Ternak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295" marR="74295" marT="0" marB="0"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lvl="0" indent="-228600">
                        <a:buAutoNum type="arabicPeriod"/>
                      </a:pP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Surat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Tugas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Petugas</a:t>
                      </a:r>
                      <a:endParaRPr lang="en-US" altLang="id-ID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28600" lvl="0" indent="-228600">
                        <a:buAutoNum type="arabicPeriod"/>
                      </a:pP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HP/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Komputer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koneksi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internet</a:t>
                      </a:r>
                    </a:p>
                    <a:p>
                      <a:pPr marL="228600" lvl="0" indent="-228600">
                        <a:buAutoNum type="arabicPeriod"/>
                      </a:pP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Akun Google</a:t>
                      </a:r>
                    </a:p>
                    <a:p>
                      <a:pPr marL="228600" lvl="0" indent="-228600">
                        <a:buAutoNum type="arabicPeriod"/>
                      </a:pP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Formulir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Google SIP-TERATA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 (</a:t>
                      </a:r>
                      <a:r>
                        <a:rPr lang="en-US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Tautan</a:t>
                      </a: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US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Pendaftaran</a:t>
                      </a: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QR Code SIP-TERATA yang </a:t>
                      </a:r>
                      <a:r>
                        <a:rPr lang="en-US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aktif</a:t>
                      </a: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228600" lvl="0" indent="-228600">
                        <a:buAutoNum type="arabicPeriod"/>
                      </a:pP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Alat Tulis Kantor (ATK)</a:t>
                      </a:r>
                    </a:p>
                  </a:txBody>
                  <a:tcPr marL="99060" marR="99060"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562">
                <a:tc>
                  <a:txBody>
                    <a:bodyPr/>
                    <a:lstStyle/>
                    <a:p>
                      <a:pPr algn="ctr"/>
                      <a:r>
                        <a:rPr 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PERINGATAN</a:t>
                      </a:r>
                    </a:p>
                  </a:txBody>
                  <a:tcPr marL="99060" marR="99060"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PENCATATAN DAN PENDATAAN</a:t>
                      </a:r>
                    </a:p>
                  </a:txBody>
                  <a:tcPr marL="99060" marR="99060"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0802">
                <a:tc>
                  <a:txBody>
                    <a:bodyPr/>
                    <a:lstStyle/>
                    <a:p>
                      <a:r>
                        <a:rPr lang="fi-FI" sz="1100" kern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1100" kern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Jika SOP tidak dilaksanakan, maka proses pengajuan bantuan ternak tidak dapat diproses secara digital dan pelayanan kepada masyarakat terhambat.</a:t>
                      </a:r>
                    </a:p>
                  </a:txBody>
                  <a:tcPr marL="99060" marR="99060">
                    <a:lnT w="12700">
                      <a:solidFill>
                        <a:schemeClr val="accent2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Google Sheets SIP-TERATA, Google Drive,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Nomor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Registrasi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Berita Acara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Verifikasi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Laporan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Rekap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Mingguan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9060" marR="99060">
                    <a:lnT w="12700">
                      <a:solidFill>
                        <a:schemeClr val="accent2"/>
                      </a:solidFill>
                      <a:prstDash val="soli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" name="Picture 1" descr="LOGO MUNA BARAT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3210" y="313690"/>
            <a:ext cx="1532890" cy="15862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" y="57150"/>
            <a:ext cx="12191365" cy="410210"/>
          </a:xfrm>
        </p:spPr>
        <p:txBody>
          <a:bodyPr>
            <a:noAutofit/>
          </a:bodyPr>
          <a:lstStyle/>
          <a:p>
            <a:r>
              <a:rPr lang="en-US" altLang="id-ID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 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Uraian Prosedur</a:t>
            </a:r>
            <a:r>
              <a:rPr lang="en-US" altLang="id-ID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id-ID" sz="24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Pengajuan</a:t>
            </a:r>
            <a:r>
              <a:rPr lang="en-US" altLang="id-ID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id-ID" sz="24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Bantuan</a:t>
            </a:r>
            <a:r>
              <a:rPr lang="en-US" altLang="id-ID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id-ID" sz="24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Ternak</a:t>
            </a:r>
            <a:r>
              <a:rPr lang="en-US" altLang="id-ID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id-ID" sz="24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Melalui</a:t>
            </a:r>
            <a:r>
              <a:rPr lang="en-US" altLang="id-ID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SIP- TERATA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605" y="1825625"/>
            <a:ext cx="11180445" cy="4351655"/>
          </a:xfrm>
        </p:spPr>
        <p:txBody>
          <a:bodyPr/>
          <a:lstStyle/>
          <a:p>
            <a:pPr marL="0" indent="0">
              <a:buNone/>
            </a:pP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13829275"/>
              </p:ext>
            </p:extLst>
          </p:nvPr>
        </p:nvGraphicFramePr>
        <p:xfrm>
          <a:off x="0" y="482108"/>
          <a:ext cx="12190730" cy="609784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45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5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7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5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98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28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18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71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5369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8051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42900">
                <a:tc rowSpan="2">
                  <a:txBody>
                    <a:bodyPr/>
                    <a:lstStyle/>
                    <a:p>
                      <a:pPr lvl="1" algn="ctr"/>
                      <a:endParaRPr lang="id-ID" sz="1200" dirty="0"/>
                    </a:p>
                    <a:p>
                      <a:pPr lvl="0" algn="ctr"/>
                      <a:r>
                        <a:rPr lang="id-ID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Uraian</a:t>
                      </a:r>
                    </a:p>
                  </a:txBody>
                  <a:tcPr marL="99060" marR="9906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id-ID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Pelaksana</a:t>
                      </a:r>
                    </a:p>
                  </a:txBody>
                  <a:tcPr marL="99060" marR="99060">
                    <a:lnL>
                      <a:noFill/>
                    </a:lnL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id-ID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Baku Mutu</a:t>
                      </a:r>
                    </a:p>
                  </a:txBody>
                  <a:tcPr marL="99060" marR="99060"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99060" marR="99060"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id-ID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id-ID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Ket</a:t>
                      </a: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0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>
                      <a:solidFill>
                        <a:schemeClr val="accent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Masyarakat/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Pemohon</a:t>
                      </a:r>
                      <a:endParaRPr lang="en-US" altLang="id-ID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otomatis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Petugas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Dinas</a:t>
                      </a: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Kepala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Dinas</a:t>
                      </a:r>
                    </a:p>
                    <a:p>
                      <a:pPr algn="ctr"/>
                      <a:endParaRPr lang="en-US" altLang="id-ID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Kabid</a:t>
                      </a:r>
                      <a:endParaRPr lang="en-US" altLang="id-ID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endParaRPr lang="en-US" altLang="id-ID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Kelengkapan</a:t>
                      </a: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Waktu</a:t>
                      </a: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</a:t>
                      </a: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B w="12700">
                      <a:solidFill>
                        <a:schemeClr val="accent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479">
                <a:tc>
                  <a:txBody>
                    <a:bodyPr/>
                    <a:lstStyle/>
                    <a:p>
                      <a:pPr algn="ctr"/>
                      <a:r>
                        <a:rPr lang="id-ID" sz="1200" dirty="0"/>
                        <a:t>1</a:t>
                      </a:r>
                    </a:p>
                  </a:txBody>
                  <a:tcPr marL="99060" marR="9906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200" dirty="0"/>
                        <a:t>2</a:t>
                      </a: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</a:t>
                      </a: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</a:t>
                      </a: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200" dirty="0"/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</a:t>
                      </a: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</a:t>
                      </a: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</a:t>
                      </a: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</a:t>
                      </a: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/>
                      </a:solidFill>
                      <a:prstDash val="soli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Menyiapkan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berkas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proposal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asli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memfoto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/scan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menggunakan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HP</a:t>
                      </a:r>
                    </a:p>
                  </a:txBody>
                  <a:tcPr marL="99060" marR="9906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altLang="id-ID" sz="1100" dirty="0">
                        <a:ln>
                          <a:noFill/>
                        </a:ln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altLang="id-ID" sz="1100" dirty="0" err="1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Berkas</a:t>
                      </a:r>
                      <a:r>
                        <a:rPr lang="en-US" altLang="id-ID" sz="1100" dirty="0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proposal</a:t>
                      </a: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altLang="id-ID" sz="1100" dirty="0">
                        <a:ln>
                          <a:noFill/>
                        </a:ln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altLang="id-ID" sz="1100" dirty="0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en-US" altLang="id-ID" sz="1100" dirty="0" err="1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menit</a:t>
                      </a:r>
                      <a:endParaRPr lang="en-US" altLang="id-ID" sz="1100" dirty="0">
                        <a:ln>
                          <a:noFill/>
                        </a:ln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altLang="id-ID" sz="1100" dirty="0">
                        <a:ln>
                          <a:noFill/>
                        </a:ln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altLang="id-ID" sz="1100" dirty="0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Foto/PDF </a:t>
                      </a:r>
                      <a:r>
                        <a:rPr lang="en-US" altLang="id-ID" sz="1100" dirty="0" err="1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Dokumen</a:t>
                      </a:r>
                      <a:r>
                        <a:rPr lang="en-US" altLang="id-ID" sz="1100" dirty="0">
                          <a:ln>
                            <a:noFill/>
                          </a:ln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altLang="id-ID" sz="1100" dirty="0">
                        <a:ln>
                          <a:noFill/>
                        </a:ln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449976"/>
                  </a:ext>
                </a:extLst>
              </a:tr>
              <a:tr h="1015365">
                <a:tc>
                  <a:txBody>
                    <a:bodyPr/>
                    <a:lstStyle/>
                    <a:p>
                      <a:pPr marL="176213" indent="-176213" algn="l">
                        <a:buNone/>
                      </a:pPr>
                      <a:r>
                        <a:rPr lang="en-US" altLang="id-ID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</a:t>
                      </a:r>
                      <a:r>
                        <a:rPr lang="en-US" altLang="id-ID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Membuka</a:t>
                      </a:r>
                      <a:r>
                        <a:rPr lang="en-US" altLang="id-ID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kamera</a:t>
                      </a:r>
                      <a:r>
                        <a:rPr lang="en-US" altLang="id-ID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HP dan men-scan QR Code yang </a:t>
                      </a:r>
                      <a:r>
                        <a:rPr lang="en-US" altLang="id-ID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tersedia</a:t>
                      </a:r>
                      <a:r>
                        <a:rPr lang="en-US" altLang="id-ID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altLang="id-ID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papan</a:t>
                      </a:r>
                      <a:r>
                        <a:rPr lang="en-US" altLang="id-ID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pengumuman</a:t>
                      </a:r>
                      <a:r>
                        <a:rPr lang="en-US" altLang="id-ID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kantor</a:t>
                      </a:r>
                      <a:r>
                        <a:rPr lang="en-US" altLang="id-ID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dinas</a:t>
                      </a:r>
                      <a:r>
                        <a:rPr lang="en-US" altLang="id-ID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media </a:t>
                      </a:r>
                      <a:r>
                        <a:rPr lang="en-US" altLang="id-ID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sosial</a:t>
                      </a:r>
                      <a:r>
                        <a:rPr lang="en-US" altLang="id-ID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dinas</a:t>
                      </a:r>
                      <a:r>
                        <a:rPr lang="en-US" altLang="id-ID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altLang="id-ID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atau</a:t>
                      </a:r>
                      <a:r>
                        <a:rPr lang="en-US" altLang="id-ID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</a:t>
                      </a:r>
                      <a:r>
                        <a:rPr lang="en-US" altLang="id-ID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WhatsApp </a:t>
                      </a:r>
                      <a:r>
                        <a:rPr lang="en-US" altLang="id-ID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kelompok</a:t>
                      </a:r>
                      <a:r>
                        <a:rPr lang="en-US" altLang="id-ID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tani</a:t>
                      </a:r>
                      <a:r>
                        <a:rPr lang="en-US" altLang="id-ID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altLang="id-ID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id-ID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mengakses</a:t>
                      </a:r>
                      <a:r>
                        <a:rPr lang="en-US" altLang="id-ID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Google Form</a:t>
                      </a:r>
                    </a:p>
                  </a:txBody>
                  <a:tcPr marL="99060" marR="9906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HP/Komputer, internet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5 menit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Halaman Google Form terbuka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baseline="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14730">
                <a:tc>
                  <a:txBody>
                    <a:bodyPr/>
                    <a:lstStyle/>
                    <a:p>
                      <a:pPr marL="176213" indent="-176213" algn="l">
                        <a:buNone/>
                      </a:pP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</a:t>
                      </a:r>
                      <a:r>
                        <a:rPr lang="en-US" altLang="en-US" sz="1100" baseline="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Mengisi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Google Form </a:t>
                      </a:r>
                      <a:r>
                        <a:rPr lang="en-US" altLang="en-US" sz="1100" baseline="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secara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baseline="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lengkap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nama, NIK, </a:t>
                      </a:r>
                      <a:r>
                        <a:rPr lang="en-US" altLang="en-US" sz="1100" baseline="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nomor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HP, </a:t>
                      </a:r>
                      <a:r>
                        <a:rPr lang="en-US" altLang="en-US" sz="1100" baseline="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alamat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altLang="en-US" sz="1100" baseline="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jenis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baseline="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bantuan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altLang="en-US" sz="1100" baseline="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jumlah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baseline="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ternak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altLang="en-US" sz="1100" baseline="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tujuan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baseline="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penggunaan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baseline="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bantuan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Foto </a:t>
                      </a:r>
                      <a:r>
                        <a:rPr lang="en-US" altLang="en-US" sz="1100" baseline="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atau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scan proposal </a:t>
                      </a:r>
                      <a:r>
                        <a:rPr lang="en-US" altLang="en-US" sz="1100" baseline="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diunggah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pada </a:t>
                      </a:r>
                      <a:r>
                        <a:rPr lang="en-US" altLang="en-US" sz="1100" baseline="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kolom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altLang="en-US" sz="1100" baseline="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tersedia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9060" marR="9906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KTP, data diri, foto proposal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5–10 menit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Formulir terisi &amp; file terunggah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29629">
                <a:tc>
                  <a:txBody>
                    <a:bodyPr/>
                    <a:lstStyle/>
                    <a:p>
                      <a:pPr marL="176213" indent="-176213" algn="l">
                        <a:buNone/>
                      </a:pPr>
                      <a:r>
                        <a:rPr lang="en-US" altLang="en-US" sz="110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Masyarakat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memeriksa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kembali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seluruh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isian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file yang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telah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diunggah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Jika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sudah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benar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klik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tombol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KIRIM/SUBMIT. Jika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salah,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perbaiki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sebelum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mengirim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9060" marR="9906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Formulir terisi lengkap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2 menit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Pengajuan terkirim ke sistem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65530">
                <a:tc>
                  <a:txBody>
                    <a:bodyPr/>
                    <a:lstStyle/>
                    <a:p>
                      <a:pPr marL="117475" indent="-117475" algn="l">
                        <a:buNone/>
                      </a:pP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5.Sistem SIP-TERATA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secara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otomatis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mencatat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data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Google Sheets,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menyimpan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file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Google Drive,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menghasilkan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nomor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registrasi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unik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9060" marR="9906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Google Form, Sheets, Drive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1–2 menit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Nomor registrasi + QR Code tergenerate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ln>
                          <a:noFill/>
                        </a:ln>
                      </a:endParaRPr>
                    </a:p>
                  </a:txBody>
                  <a:tcPr marL="99060" marR="99060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Rectangle 36"/>
          <p:cNvSpPr/>
          <p:nvPr/>
        </p:nvSpPr>
        <p:spPr>
          <a:xfrm>
            <a:off x="3509161" y="2461129"/>
            <a:ext cx="677545" cy="39052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21" name="Group 20"/>
          <p:cNvGrpSpPr/>
          <p:nvPr/>
        </p:nvGrpSpPr>
        <p:grpSpPr>
          <a:xfrm flipH="1">
            <a:off x="3794249" y="4881541"/>
            <a:ext cx="1116963" cy="945271"/>
            <a:chOff x="6042" y="2505"/>
            <a:chExt cx="1438" cy="2838"/>
          </a:xfrm>
        </p:grpSpPr>
        <p:grpSp>
          <p:nvGrpSpPr>
            <p:cNvPr id="22" name="Group 21"/>
            <p:cNvGrpSpPr/>
            <p:nvPr/>
          </p:nvGrpSpPr>
          <p:grpSpPr>
            <a:xfrm>
              <a:off x="6042" y="2505"/>
              <a:ext cx="1438" cy="1558"/>
              <a:chOff x="6042" y="2505"/>
              <a:chExt cx="1438" cy="1558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 flipH="1" flipV="1">
                <a:off x="6042" y="4038"/>
                <a:ext cx="1438" cy="12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7462" y="2505"/>
                <a:ext cx="0" cy="1558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Arrow Connector 24"/>
            <p:cNvCxnSpPr/>
            <p:nvPr/>
          </p:nvCxnSpPr>
          <p:spPr>
            <a:xfrm flipH="1">
              <a:off x="6056" y="4023"/>
              <a:ext cx="3" cy="132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36" name="Rectangle 36"/>
          <p:cNvSpPr/>
          <p:nvPr/>
        </p:nvSpPr>
        <p:spPr>
          <a:xfrm>
            <a:off x="4575043" y="5815688"/>
            <a:ext cx="677545" cy="39052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0" name="Pentagon 39"/>
          <p:cNvSpPr/>
          <p:nvPr/>
        </p:nvSpPr>
        <p:spPr>
          <a:xfrm rot="5400000">
            <a:off x="4814352" y="6194384"/>
            <a:ext cx="225425" cy="405130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36">
            <a:extLst>
              <a:ext uri="{FF2B5EF4-FFF2-40B4-BE49-F238E27FC236}">
                <a16:creationId xmlns:a16="http://schemas.microsoft.com/office/drawing/2014/main" id="{24F9FE50-DE69-BCDC-CA12-9822516ACB26}"/>
              </a:ext>
            </a:extLst>
          </p:cNvPr>
          <p:cNvSpPr/>
          <p:nvPr/>
        </p:nvSpPr>
        <p:spPr>
          <a:xfrm>
            <a:off x="3493886" y="3499263"/>
            <a:ext cx="677545" cy="39052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82B9D5E-3FCF-3931-754C-1EDFB86D7C43}"/>
              </a:ext>
            </a:extLst>
          </p:cNvPr>
          <p:cNvCxnSpPr>
            <a:cxnSpLocks/>
          </p:cNvCxnSpPr>
          <p:nvPr/>
        </p:nvCxnSpPr>
        <p:spPr>
          <a:xfrm flipH="1">
            <a:off x="3818585" y="2851654"/>
            <a:ext cx="14074" cy="64760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69D1C51-670A-DE15-24D6-AE09A9914AAF}"/>
              </a:ext>
            </a:extLst>
          </p:cNvPr>
          <p:cNvCxnSpPr>
            <a:cxnSpLocks/>
          </p:cNvCxnSpPr>
          <p:nvPr/>
        </p:nvCxnSpPr>
        <p:spPr>
          <a:xfrm flipH="1">
            <a:off x="3806395" y="3886853"/>
            <a:ext cx="13146" cy="59644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36">
            <a:extLst>
              <a:ext uri="{FF2B5EF4-FFF2-40B4-BE49-F238E27FC236}">
                <a16:creationId xmlns:a16="http://schemas.microsoft.com/office/drawing/2014/main" id="{F8D7C65A-D6F0-56E4-5D93-9CB90C2E33A0}"/>
              </a:ext>
            </a:extLst>
          </p:cNvPr>
          <p:cNvSpPr/>
          <p:nvPr/>
        </p:nvSpPr>
        <p:spPr>
          <a:xfrm>
            <a:off x="3509160" y="4476268"/>
            <a:ext cx="677545" cy="39052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D745E8D-86AC-F4D2-AD47-3CE0D040FF3D}"/>
              </a:ext>
            </a:extLst>
          </p:cNvPr>
          <p:cNvCxnSpPr>
            <a:cxnSpLocks/>
          </p:cNvCxnSpPr>
          <p:nvPr/>
        </p:nvCxnSpPr>
        <p:spPr>
          <a:xfrm>
            <a:off x="3818585" y="2077571"/>
            <a:ext cx="0" cy="39564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Flowchart: Terminator 7">
            <a:extLst>
              <a:ext uri="{FF2B5EF4-FFF2-40B4-BE49-F238E27FC236}">
                <a16:creationId xmlns:a16="http://schemas.microsoft.com/office/drawing/2014/main" id="{3122C971-9DD4-30CC-96A6-DBFA36B0546E}"/>
              </a:ext>
            </a:extLst>
          </p:cNvPr>
          <p:cNvSpPr/>
          <p:nvPr/>
        </p:nvSpPr>
        <p:spPr>
          <a:xfrm>
            <a:off x="3465784" y="1673711"/>
            <a:ext cx="721995" cy="403860"/>
          </a:xfrm>
          <a:prstGeom prst="flowChartTerminator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70836264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13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6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1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26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43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33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53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957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961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55742">
                <a:tc rowSpan="2">
                  <a:txBody>
                    <a:bodyPr/>
                    <a:lstStyle/>
                    <a:p>
                      <a:pPr lvl="1"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  <a:p>
                      <a:pPr lvl="0" algn="ctr"/>
                      <a:r>
                        <a:rPr lang="id-ID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Uraian</a:t>
                      </a:r>
                    </a:p>
                  </a:txBody>
                  <a:tcPr marL="99060" marR="99060" anchor="ctr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id-ID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Pelaksana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id-ID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Baku Mutu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id-ID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Ket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4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 cmpd="sng">
                      <a:solidFill>
                        <a:schemeClr val="accent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Masyarakat/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Pemohon</a:t>
                      </a:r>
                      <a:endParaRPr lang="en-US" altLang="id-ID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otomatis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Petugas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Dinas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Kepala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Dinas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Kabid</a:t>
                      </a:r>
                      <a:endParaRPr lang="en-US" altLang="id-ID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Kelengkapan</a:t>
                      </a:r>
                    </a:p>
                  </a:txBody>
                  <a:tcPr marL="99060" marR="99060" anchor="ctr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Waktu</a:t>
                      </a:r>
                    </a:p>
                  </a:txBody>
                  <a:tcPr marL="99060" marR="99060" anchor="ctr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</a:t>
                      </a:r>
                    </a:p>
                  </a:txBody>
                  <a:tcPr marL="99060" marR="99060" anchor="ctr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 cmpd="sng">
                      <a:solidFill>
                        <a:schemeClr val="accent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792">
                <a:tc>
                  <a:txBody>
                    <a:bodyPr/>
                    <a:lstStyle/>
                    <a:p>
                      <a:pPr algn="ctr"/>
                      <a:r>
                        <a:rPr lang="id-ID" sz="1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9060" marR="99060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9060" marR="99060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9060" marR="99060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9060" marR="99060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1660">
                <a:tc>
                  <a:txBody>
                    <a:bodyPr/>
                    <a:lstStyle/>
                    <a:p>
                      <a:pPr marL="176213" indent="-176213" algn="l">
                        <a:buNone/>
                      </a:pP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mengirimkan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notifikasi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konfirmasi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otomatis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nomor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HP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pemohon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berisi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nomor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registrasi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informasi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status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pengajuan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Pemohon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wajib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menyimpan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nomor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registrasi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altLang="en-US" sz="11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Nomor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HP pemohon aktif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38100" marR="38100" marT="25400" marB="25400" anchor="ctr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Otomatis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38100" marR="38100" marT="25400" marB="25400" anchor="ctr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Notifikasi diterima pemohon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38100" marR="38100" marT="25400" marB="25400" anchor="ctr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80649">
                <a:tc>
                  <a:txBody>
                    <a:bodyPr/>
                    <a:lstStyle/>
                    <a:p>
                      <a:pPr marL="176213" indent="-176213" algn="l">
                        <a:buNone/>
                      </a:pPr>
                      <a:r>
                        <a:rPr lang="en-US" sz="11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id-ID" sz="11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11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1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Petugas Dinas membuka Google Sheets SIP-TERATA setiap hari kerja. Memeriksa data pengajuan baru: nama, NIK, nomor HP, dan kelengkapan file scan proposal yang diunggah pemohon.</a:t>
                      </a:r>
                      <a:endParaRPr lang="en-US" altLang="en-US" sz="110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Google Sheets SIP-TERATA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 mnt/hari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Checklist kelengkapan data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0918">
                <a:tc>
                  <a:txBody>
                    <a:bodyPr/>
                    <a:lstStyle/>
                    <a:p>
                      <a:pPr marL="176213" indent="-176213" algn="l">
                        <a:buNone/>
                      </a:pP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8. KEPUTUSAN: Jika data LENGKAP → status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diperbarui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'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Diverifikasi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'. Jika TIDAK LENGKAP →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petugas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menghubungi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pemohon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via HP,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memberi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batas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waktu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5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hari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kerja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untuk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melengkapi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berkas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.</a:t>
                      </a:r>
                      <a:endParaRPr lang="en-US" altLang="en-US" sz="110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US" sz="110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id-ID" sz="1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Checklist verifikasi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1–3 hari kerja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Status: Diverifikasi / Tidak Lengkap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40918">
                <a:tc>
                  <a:txBody>
                    <a:bodyPr/>
                    <a:lstStyle/>
                    <a:p>
                      <a:pPr marL="176213" indent="-176213" algn="l">
                        <a:buNone/>
                      </a:pP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9.Petugas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merekap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seluruh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pengajuan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telah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terverifikasi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menyampaikan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laporan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ringkasan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kepada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Kasi/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Kabid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sebagai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pertimbangan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keputusan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akhir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altLang="en-US" sz="11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US" sz="11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Google Sheets, form rekap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Mingguan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Laporan rekap pengajuan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40918">
                <a:tc>
                  <a:txBody>
                    <a:bodyPr/>
                    <a:lstStyle/>
                    <a:p>
                      <a:pPr marL="176213" indent="-176213" algn="l">
                        <a:buNone/>
                      </a:pPr>
                      <a:r>
                        <a:rPr lang="en-US" altLang="id-ID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id-ID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Kabid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Kepala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Dinas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menelaah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data dan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memberikan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keputusan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Disetujui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atau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Ditolak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Petugas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memperbarui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kolom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STATUS di Google Sheets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sesuai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keputusan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diberikan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altLang="en-US" sz="11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US" sz="11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Laporan rekap verifikasi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38100" marR="38100" marT="25400" marB="25400" anchor="ctr"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3–7 hari kerja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38100" marR="38100" marT="25400" marB="25400" anchor="ctr"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Keputusan Kasi/Kabid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38100" marR="38100" marT="25400" marB="25400" anchor="ctr"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0" name="Pentagon 39"/>
          <p:cNvSpPr/>
          <p:nvPr/>
        </p:nvSpPr>
        <p:spPr>
          <a:xfrm rot="5400000">
            <a:off x="5352414" y="1455451"/>
            <a:ext cx="251460" cy="434340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iamond 18"/>
          <p:cNvSpPr/>
          <p:nvPr/>
        </p:nvSpPr>
        <p:spPr>
          <a:xfrm>
            <a:off x="6107315" y="3864025"/>
            <a:ext cx="541020" cy="573405"/>
          </a:xfrm>
          <a:prstGeom prst="diamond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6" name="Rectangle 36"/>
          <p:cNvSpPr/>
          <p:nvPr/>
        </p:nvSpPr>
        <p:spPr>
          <a:xfrm>
            <a:off x="6107992" y="4845352"/>
            <a:ext cx="621665" cy="35496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37" name="Rectangle 36"/>
          <p:cNvSpPr/>
          <p:nvPr/>
        </p:nvSpPr>
        <p:spPr>
          <a:xfrm>
            <a:off x="7051523" y="5941733"/>
            <a:ext cx="621665" cy="35496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46" name="Straight Arrow Connector 45"/>
          <p:cNvCxnSpPr>
            <a:cxnSpLocks/>
            <a:endCxn id="19" idx="0"/>
          </p:cNvCxnSpPr>
          <p:nvPr/>
        </p:nvCxnSpPr>
        <p:spPr>
          <a:xfrm flipH="1">
            <a:off x="6377825" y="3414435"/>
            <a:ext cx="7605" cy="44959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 flipH="1">
            <a:off x="5475173" y="2256857"/>
            <a:ext cx="917862" cy="786473"/>
            <a:chOff x="6042" y="2505"/>
            <a:chExt cx="1438" cy="3201"/>
          </a:xfrm>
        </p:grpSpPr>
        <p:grpSp>
          <p:nvGrpSpPr>
            <p:cNvPr id="48" name="Group 47"/>
            <p:cNvGrpSpPr/>
            <p:nvPr/>
          </p:nvGrpSpPr>
          <p:grpSpPr>
            <a:xfrm>
              <a:off x="6042" y="2505"/>
              <a:ext cx="1438" cy="1558"/>
              <a:chOff x="6042" y="2505"/>
              <a:chExt cx="1438" cy="1558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 flipH="1" flipV="1">
                <a:off x="6042" y="3970"/>
                <a:ext cx="1438" cy="12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7462" y="2505"/>
                <a:ext cx="0" cy="1558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Arrow Connector 50"/>
            <p:cNvCxnSpPr/>
            <p:nvPr/>
          </p:nvCxnSpPr>
          <p:spPr>
            <a:xfrm>
              <a:off x="6066" y="3894"/>
              <a:ext cx="7" cy="1812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52" name="Pentagon 51"/>
          <p:cNvSpPr/>
          <p:nvPr/>
        </p:nvSpPr>
        <p:spPr>
          <a:xfrm rot="5400000">
            <a:off x="7818257" y="6329159"/>
            <a:ext cx="274955" cy="405130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 Box 54"/>
          <p:cNvSpPr txBox="1"/>
          <p:nvPr/>
        </p:nvSpPr>
        <p:spPr>
          <a:xfrm>
            <a:off x="6517885" y="4261619"/>
            <a:ext cx="42354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Ya</a:t>
            </a:r>
          </a:p>
        </p:txBody>
      </p:sp>
      <p:sp>
        <p:nvSpPr>
          <p:cNvPr id="56" name="Text Box 55"/>
          <p:cNvSpPr txBox="1"/>
          <p:nvPr/>
        </p:nvSpPr>
        <p:spPr>
          <a:xfrm>
            <a:off x="5218430" y="3657441"/>
            <a:ext cx="85725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Tidak</a:t>
            </a:r>
          </a:p>
        </p:txBody>
      </p:sp>
      <p:sp>
        <p:nvSpPr>
          <p:cNvPr id="6" name="Rectangle 36">
            <a:extLst>
              <a:ext uri="{FF2B5EF4-FFF2-40B4-BE49-F238E27FC236}">
                <a16:creationId xmlns:a16="http://schemas.microsoft.com/office/drawing/2014/main" id="{EC6572B6-BA4C-ED8C-4EA9-0255089ED23B}"/>
              </a:ext>
            </a:extLst>
          </p:cNvPr>
          <p:cNvSpPr/>
          <p:nvPr/>
        </p:nvSpPr>
        <p:spPr>
          <a:xfrm>
            <a:off x="5167311" y="1881603"/>
            <a:ext cx="621665" cy="35496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Rectangle 36">
            <a:extLst>
              <a:ext uri="{FF2B5EF4-FFF2-40B4-BE49-F238E27FC236}">
                <a16:creationId xmlns:a16="http://schemas.microsoft.com/office/drawing/2014/main" id="{16DD4C07-48FA-DDB0-00E5-78657785B5F7}"/>
              </a:ext>
            </a:extLst>
          </p:cNvPr>
          <p:cNvSpPr/>
          <p:nvPr/>
        </p:nvSpPr>
        <p:spPr>
          <a:xfrm>
            <a:off x="6082202" y="3054378"/>
            <a:ext cx="621665" cy="35496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6198CE9-5A87-18B0-5810-88AA5F9ABE62}"/>
              </a:ext>
            </a:extLst>
          </p:cNvPr>
          <p:cNvGrpSpPr/>
          <p:nvPr/>
        </p:nvGrpSpPr>
        <p:grpSpPr>
          <a:xfrm flipH="1">
            <a:off x="6371303" y="5192893"/>
            <a:ext cx="1495718" cy="436626"/>
            <a:chOff x="6042" y="2505"/>
            <a:chExt cx="1438" cy="3201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33D6092-40B5-F1AA-7C01-BA43EBE1D6C7}"/>
                </a:ext>
              </a:extLst>
            </p:cNvPr>
            <p:cNvGrpSpPr/>
            <p:nvPr/>
          </p:nvGrpSpPr>
          <p:grpSpPr>
            <a:xfrm>
              <a:off x="6042" y="2505"/>
              <a:ext cx="1438" cy="1558"/>
              <a:chOff x="6042" y="2505"/>
              <a:chExt cx="1438" cy="1558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F78988C2-415E-88D9-7C57-07429D201DBD}"/>
                  </a:ext>
                </a:extLst>
              </p:cNvPr>
              <p:cNvCxnSpPr/>
              <p:nvPr/>
            </p:nvCxnSpPr>
            <p:spPr>
              <a:xfrm flipH="1" flipV="1">
                <a:off x="6042" y="3970"/>
                <a:ext cx="1438" cy="12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AF9F4935-868B-3D0D-573C-8C003FAEA46C}"/>
                  </a:ext>
                </a:extLst>
              </p:cNvPr>
              <p:cNvCxnSpPr/>
              <p:nvPr/>
            </p:nvCxnSpPr>
            <p:spPr>
              <a:xfrm>
                <a:off x="7462" y="2505"/>
                <a:ext cx="0" cy="1558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52777A09-9431-B831-F55F-777338E44B9B}"/>
                </a:ext>
              </a:extLst>
            </p:cNvPr>
            <p:cNvCxnSpPr/>
            <p:nvPr/>
          </p:nvCxnSpPr>
          <p:spPr>
            <a:xfrm>
              <a:off x="6066" y="3894"/>
              <a:ext cx="7" cy="1812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cxnSp>
        <p:nvCxnSpPr>
          <p:cNvPr id="53" name="Connector: Elbow 52">
            <a:extLst>
              <a:ext uri="{FF2B5EF4-FFF2-40B4-BE49-F238E27FC236}">
                <a16:creationId xmlns:a16="http://schemas.microsoft.com/office/drawing/2014/main" id="{F88AA92B-F27D-0B45-773E-3922142AAB50}"/>
              </a:ext>
            </a:extLst>
          </p:cNvPr>
          <p:cNvCxnSpPr>
            <a:cxnSpLocks/>
          </p:cNvCxnSpPr>
          <p:nvPr/>
        </p:nvCxnSpPr>
        <p:spPr>
          <a:xfrm rot="16200000" flipV="1">
            <a:off x="5596712" y="3687955"/>
            <a:ext cx="885030" cy="40322"/>
          </a:xfrm>
          <a:prstGeom prst="bentConnector4">
            <a:avLst>
              <a:gd name="adj1" fmla="val -1688"/>
              <a:gd name="adj2" fmla="val 2751798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4BA4C75E-5CC3-A57D-1AB7-FEB511B3A10C}"/>
              </a:ext>
            </a:extLst>
          </p:cNvPr>
          <p:cNvCxnSpPr>
            <a:cxnSpLocks/>
          </p:cNvCxnSpPr>
          <p:nvPr/>
        </p:nvCxnSpPr>
        <p:spPr>
          <a:xfrm flipH="1">
            <a:off x="6377825" y="4442522"/>
            <a:ext cx="15210" cy="420845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67" name="Rectangle 36">
            <a:extLst>
              <a:ext uri="{FF2B5EF4-FFF2-40B4-BE49-F238E27FC236}">
                <a16:creationId xmlns:a16="http://schemas.microsoft.com/office/drawing/2014/main" id="{B863F2CD-B6F8-4A9E-8016-B3C23A37DA82}"/>
              </a:ext>
            </a:extLst>
          </p:cNvPr>
          <p:cNvSpPr/>
          <p:nvPr/>
        </p:nvSpPr>
        <p:spPr>
          <a:xfrm>
            <a:off x="8188327" y="5941733"/>
            <a:ext cx="621665" cy="35496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2EABCE2A-6C51-CA32-A8DB-D8FE8202F62E}"/>
              </a:ext>
            </a:extLst>
          </p:cNvPr>
          <p:cNvCxnSpPr>
            <a:cxnSpLocks/>
          </p:cNvCxnSpPr>
          <p:nvPr/>
        </p:nvCxnSpPr>
        <p:spPr>
          <a:xfrm>
            <a:off x="7362357" y="5632381"/>
            <a:ext cx="1098227" cy="2302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34B242FF-E563-E689-31DC-21D2B66FCAEE}"/>
              </a:ext>
            </a:extLst>
          </p:cNvPr>
          <p:cNvCxnSpPr>
            <a:cxnSpLocks/>
          </p:cNvCxnSpPr>
          <p:nvPr/>
        </p:nvCxnSpPr>
        <p:spPr>
          <a:xfrm>
            <a:off x="7362356" y="5631547"/>
            <a:ext cx="0" cy="27374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D19D809A-A438-A630-8BE3-37CE3F9A9F0D}"/>
              </a:ext>
            </a:extLst>
          </p:cNvPr>
          <p:cNvCxnSpPr>
            <a:cxnSpLocks/>
          </p:cNvCxnSpPr>
          <p:nvPr/>
        </p:nvCxnSpPr>
        <p:spPr>
          <a:xfrm>
            <a:off x="8460584" y="5631546"/>
            <a:ext cx="0" cy="27374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6B212-9CF6-5F7D-FC4A-CFD49A45B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2DE9-5CEF-411A-04BA-6F0B1F3E1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1B635-1656-107D-EB31-56E986548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9158C94-7844-33E1-6660-01CA804496D3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35693368"/>
              </p:ext>
            </p:extLst>
          </p:nvPr>
        </p:nvGraphicFramePr>
        <p:xfrm>
          <a:off x="0" y="0"/>
          <a:ext cx="12192000" cy="632657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13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73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7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54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51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40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53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957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961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40384">
                <a:tc rowSpan="2">
                  <a:txBody>
                    <a:bodyPr/>
                    <a:lstStyle/>
                    <a:p>
                      <a:pPr lvl="1" algn="ctr"/>
                      <a:endParaRPr lang="id-ID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/>
                      <a:r>
                        <a:rPr lang="id-ID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Uraian</a:t>
                      </a:r>
                    </a:p>
                  </a:txBody>
                  <a:tcPr marL="99060" marR="99060" anchor="ctr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id-ID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Pelaksana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id-ID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Baku Mutu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id-ID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Ket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5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 cmpd="sng">
                      <a:solidFill>
                        <a:schemeClr val="accent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Masyarakat/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Pemohon</a:t>
                      </a:r>
                      <a:endParaRPr lang="en-US" altLang="id-ID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otomatis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Petugas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Dinas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Kepala</a:t>
                      </a:r>
                      <a:r>
                        <a:rPr lang="en-US" altLang="id-ID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Dinas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id-ID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Kabid</a:t>
                      </a:r>
                      <a:endParaRPr lang="en-US" altLang="id-ID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Kelengkapan</a:t>
                      </a:r>
                    </a:p>
                  </a:txBody>
                  <a:tcPr marL="99060" marR="99060" anchor="ctr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Waktu</a:t>
                      </a:r>
                    </a:p>
                  </a:txBody>
                  <a:tcPr marL="99060" marR="99060" anchor="ctr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</a:t>
                      </a:r>
                    </a:p>
                  </a:txBody>
                  <a:tcPr marL="99060" marR="99060" anchor="ctr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 cmpd="sng">
                      <a:solidFill>
                        <a:schemeClr val="accent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825">
                <a:tc>
                  <a:txBody>
                    <a:bodyPr/>
                    <a:lstStyle/>
                    <a:p>
                      <a:pPr algn="ctr"/>
                      <a:r>
                        <a:rPr lang="id-ID" sz="1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9060" marR="99060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9060" marR="99060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9060" marR="99060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9060" marR="99060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473">
                <a:tc>
                  <a:txBody>
                    <a:bodyPr/>
                    <a:lstStyle/>
                    <a:p>
                      <a:pPr marL="176213" indent="-176213" algn="l">
                        <a:buNone/>
                      </a:pP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mengirimkan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notifikasi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hasil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keputusan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kepada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pemohon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melalui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Whatssapp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Petugas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memperbarui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status di Google Sheets.</a:t>
                      </a:r>
                      <a:endParaRPr lang="en-US" altLang="en-US" sz="110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Google Sheets, HP pemohon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Otomatis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Notifikasi hasil diterima pemohon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/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4122">
                <a:tc>
                  <a:txBody>
                    <a:bodyPr/>
                    <a:lstStyle/>
                    <a:p>
                      <a:pPr marL="176213" indent="-176213" algn="l">
                        <a:buNone/>
                      </a:pPr>
                      <a:r>
                        <a:rPr lang="en-US" sz="11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r>
                        <a:rPr lang="id-ID" sz="11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11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1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Jika disetujui: </a:t>
                      </a:r>
                      <a:r>
                        <a:rPr lang="en-US" sz="110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Kepala</a:t>
                      </a:r>
                      <a:r>
                        <a:rPr lang="en-US" sz="11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Dinas </a:t>
                      </a:r>
                      <a:r>
                        <a:rPr lang="id-ID" sz="11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menginstruksikan penyaluran bantuan ternak kepada pemohon sesuai data yang telah diverifikasi. Petugas melaksanakan proses penyaluran sesuai prosedur.</a:t>
                      </a:r>
                      <a:endParaRPr lang="en-US" altLang="en-US" sz="110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SK persetujuan, data pemohon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Sesuai jadwal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Bantuan ternak disalurkan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8356">
                <a:tc>
                  <a:txBody>
                    <a:bodyPr/>
                    <a:lstStyle/>
                    <a:p>
                      <a:pPr marL="176213" indent="-176213" algn="l">
                        <a:buNone/>
                      </a:pP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13.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Petugas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memperbarui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status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akhir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pengajuan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di Google Sheets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menjadi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'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Selesai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'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setelah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bantuan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disalurkan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atau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pengajuan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ditolak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,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serta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mendokumentasikan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seluruh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n-US" altLang="en-US" sz="11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berkas</a:t>
                      </a:r>
                      <a:r>
                        <a:rPr lang="en-US" altLang="en-US" sz="1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.</a:t>
                      </a:r>
                      <a:endParaRPr lang="en-US" altLang="en-US" sz="110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id-ID" sz="1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Google Sheets SIP-TERATA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1 hari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Status: Selesai, arsip lengkap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0473">
                <a:tc>
                  <a:txBody>
                    <a:bodyPr/>
                    <a:lstStyle/>
                    <a:p>
                      <a:pPr marL="176213" indent="-176213" algn="l">
                        <a:buNone/>
                      </a:pP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r>
                        <a:rPr lang="id-ID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Petugas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menyusun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laporan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bulanan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rekapitulasi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seluruh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pengajuan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bantuan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ternak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masuk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diproses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disetujui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dan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ditolak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melalui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SIP-TERATA.</a:t>
                      </a:r>
                      <a:endParaRPr lang="en-US" altLang="en-US" sz="11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Google Sheets, form laporan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1x/bulan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Laporan bulanan SIP-TERATA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78356">
                <a:tc>
                  <a:txBody>
                    <a:bodyPr/>
                    <a:lstStyle/>
                    <a:p>
                      <a:pPr marL="176213" indent="-176213" algn="l">
                        <a:buNone/>
                      </a:pPr>
                      <a:r>
                        <a:rPr lang="en-US" altLang="id-ID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r>
                        <a:rPr lang="id-ID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Kepala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Dinas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menerima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mengesahkan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laporan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bulanan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pengajuan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bantuan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ternak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serta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menyampaikan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kepada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Bupati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sebagai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evaluasi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program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bantuan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ternak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daerah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altLang="en-US" sz="11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Laporan bulanan, dokumentasi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1 hari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 pitchFamily="34" charset="-122"/>
                          <a:cs typeface="Arial" panose="020B0604020202020204" pitchFamily="34" charset="0"/>
                        </a:rPr>
                        <a:t>Laporan disahkan Kepala Dinas</a:t>
                      </a:r>
                      <a:endParaRPr lang="en-US" sz="1100" dirty="0">
                        <a:latin typeface="Arial" panose="020B0604020202020204" pitchFamily="34" charset="0"/>
                        <a:ea typeface="Calibri" charset="0"/>
                        <a:cs typeface="Arial" panose="020B0604020202020204" pitchFamily="34" charset="0"/>
                      </a:endParaRPr>
                    </a:p>
                  </a:txBody>
                  <a:tcPr marL="38100" marR="38100" marT="25400" marB="25400" anchor="ctr"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d-ID" sz="1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T w="12700" cmpd="sng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0" name="Pentagon 39">
            <a:extLst>
              <a:ext uri="{FF2B5EF4-FFF2-40B4-BE49-F238E27FC236}">
                <a16:creationId xmlns:a16="http://schemas.microsoft.com/office/drawing/2014/main" id="{9F68E3D2-B14A-15E2-A709-A3EC417CFACD}"/>
              </a:ext>
            </a:extLst>
          </p:cNvPr>
          <p:cNvSpPr/>
          <p:nvPr/>
        </p:nvSpPr>
        <p:spPr>
          <a:xfrm rot="5400000">
            <a:off x="5352414" y="1455451"/>
            <a:ext cx="251460" cy="434340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6">
            <a:extLst>
              <a:ext uri="{FF2B5EF4-FFF2-40B4-BE49-F238E27FC236}">
                <a16:creationId xmlns:a16="http://schemas.microsoft.com/office/drawing/2014/main" id="{B32F1FD7-B47F-20FA-1E06-7FB6238F85FD}"/>
              </a:ext>
            </a:extLst>
          </p:cNvPr>
          <p:cNvSpPr/>
          <p:nvPr/>
        </p:nvSpPr>
        <p:spPr>
          <a:xfrm>
            <a:off x="6093230" y="3804639"/>
            <a:ext cx="621665" cy="35496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9832F2E-61BF-A8FE-2AE1-17C116A21183}"/>
              </a:ext>
            </a:extLst>
          </p:cNvPr>
          <p:cNvGrpSpPr/>
          <p:nvPr/>
        </p:nvGrpSpPr>
        <p:grpSpPr>
          <a:xfrm flipH="1">
            <a:off x="5475172" y="2256857"/>
            <a:ext cx="1913770" cy="582893"/>
            <a:chOff x="6042" y="2505"/>
            <a:chExt cx="1438" cy="320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3B05B61E-B608-8DE3-95C3-5631F9C0690B}"/>
                </a:ext>
              </a:extLst>
            </p:cNvPr>
            <p:cNvGrpSpPr/>
            <p:nvPr/>
          </p:nvGrpSpPr>
          <p:grpSpPr>
            <a:xfrm>
              <a:off x="6042" y="2505"/>
              <a:ext cx="1438" cy="1558"/>
              <a:chOff x="6042" y="2505"/>
              <a:chExt cx="1438" cy="1558"/>
            </a:xfrm>
          </p:grpSpPr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7B2CEB90-1056-EE17-A168-57C937F6F2DE}"/>
                  </a:ext>
                </a:extLst>
              </p:cNvPr>
              <p:cNvCxnSpPr/>
              <p:nvPr/>
            </p:nvCxnSpPr>
            <p:spPr>
              <a:xfrm flipH="1" flipV="1">
                <a:off x="6042" y="3970"/>
                <a:ext cx="1438" cy="12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A4AFE996-DF20-F173-59EF-778A2C3E2197}"/>
                  </a:ext>
                </a:extLst>
              </p:cNvPr>
              <p:cNvCxnSpPr/>
              <p:nvPr/>
            </p:nvCxnSpPr>
            <p:spPr>
              <a:xfrm>
                <a:off x="7462" y="2505"/>
                <a:ext cx="0" cy="1558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68DB7290-BCB2-1204-FDF1-69B5585EB6CE}"/>
                </a:ext>
              </a:extLst>
            </p:cNvPr>
            <p:cNvCxnSpPr/>
            <p:nvPr/>
          </p:nvCxnSpPr>
          <p:spPr>
            <a:xfrm>
              <a:off x="6066" y="3894"/>
              <a:ext cx="7" cy="1812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6" name="Rectangle 36">
            <a:extLst>
              <a:ext uri="{FF2B5EF4-FFF2-40B4-BE49-F238E27FC236}">
                <a16:creationId xmlns:a16="http://schemas.microsoft.com/office/drawing/2014/main" id="{A450BC73-81E0-C10B-2E96-ED61AA0F8766}"/>
              </a:ext>
            </a:extLst>
          </p:cNvPr>
          <p:cNvSpPr/>
          <p:nvPr/>
        </p:nvSpPr>
        <p:spPr>
          <a:xfrm>
            <a:off x="5167311" y="1881603"/>
            <a:ext cx="621665" cy="35496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Rectangle 36">
            <a:extLst>
              <a:ext uri="{FF2B5EF4-FFF2-40B4-BE49-F238E27FC236}">
                <a16:creationId xmlns:a16="http://schemas.microsoft.com/office/drawing/2014/main" id="{B6A7E13E-5776-F7CF-B0BA-A0F41BC46F81}"/>
              </a:ext>
            </a:extLst>
          </p:cNvPr>
          <p:cNvSpPr/>
          <p:nvPr/>
        </p:nvSpPr>
        <p:spPr>
          <a:xfrm>
            <a:off x="7061125" y="2849739"/>
            <a:ext cx="621665" cy="35496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44FBA554-955F-49E7-5005-1E5405F83E70}"/>
              </a:ext>
            </a:extLst>
          </p:cNvPr>
          <p:cNvCxnSpPr>
            <a:cxnSpLocks/>
            <a:stCxn id="35" idx="2"/>
            <a:endCxn id="33" idx="0"/>
          </p:cNvCxnSpPr>
          <p:nvPr/>
        </p:nvCxnSpPr>
        <p:spPr>
          <a:xfrm flipH="1">
            <a:off x="6371301" y="4159604"/>
            <a:ext cx="32762" cy="596738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CA7D948-B70B-B97B-0059-7383D50D541B}"/>
              </a:ext>
            </a:extLst>
          </p:cNvPr>
          <p:cNvGrpSpPr/>
          <p:nvPr/>
        </p:nvGrpSpPr>
        <p:grpSpPr>
          <a:xfrm>
            <a:off x="6371301" y="3204704"/>
            <a:ext cx="1017641" cy="623508"/>
            <a:chOff x="6243" y="4026"/>
            <a:chExt cx="1415" cy="1181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8B4F3471-2992-FBCD-C74B-871DF669A2EC}"/>
                </a:ext>
              </a:extLst>
            </p:cNvPr>
            <p:cNvGrpSpPr/>
            <p:nvPr/>
          </p:nvGrpSpPr>
          <p:grpSpPr>
            <a:xfrm>
              <a:off x="6243" y="4026"/>
              <a:ext cx="1415" cy="497"/>
              <a:chOff x="6243" y="4026"/>
              <a:chExt cx="1415" cy="497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B23B1499-E80B-516D-5797-1BDED625D521}"/>
                  </a:ext>
                </a:extLst>
              </p:cNvPr>
              <p:cNvCxnSpPr/>
              <p:nvPr/>
            </p:nvCxnSpPr>
            <p:spPr>
              <a:xfrm flipH="1" flipV="1">
                <a:off x="6243" y="4506"/>
                <a:ext cx="1415" cy="14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077E3AB2-9100-8396-E029-016C3C2478DD}"/>
                  </a:ext>
                </a:extLst>
              </p:cNvPr>
              <p:cNvCxnSpPr/>
              <p:nvPr/>
            </p:nvCxnSpPr>
            <p:spPr>
              <a:xfrm flipH="1">
                <a:off x="7642" y="4026"/>
                <a:ext cx="7" cy="497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</p:grp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9BF8B31-44FB-1B94-4769-DDFFAD3802DF}"/>
                </a:ext>
              </a:extLst>
            </p:cNvPr>
            <p:cNvCxnSpPr/>
            <p:nvPr/>
          </p:nvCxnSpPr>
          <p:spPr>
            <a:xfrm flipH="1">
              <a:off x="6247" y="4509"/>
              <a:ext cx="2" cy="69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33" name="Rectangle 36">
            <a:extLst>
              <a:ext uri="{FF2B5EF4-FFF2-40B4-BE49-F238E27FC236}">
                <a16:creationId xmlns:a16="http://schemas.microsoft.com/office/drawing/2014/main" id="{65729914-3EC0-AFEF-5CDA-FEC7B990FC9D}"/>
              </a:ext>
            </a:extLst>
          </p:cNvPr>
          <p:cNvSpPr/>
          <p:nvPr/>
        </p:nvSpPr>
        <p:spPr>
          <a:xfrm>
            <a:off x="6060468" y="4756342"/>
            <a:ext cx="621665" cy="35496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3243DE8-9717-1413-D3DD-0246ED61D38D}"/>
              </a:ext>
            </a:extLst>
          </p:cNvPr>
          <p:cNvGrpSpPr/>
          <p:nvPr/>
        </p:nvGrpSpPr>
        <p:grpSpPr>
          <a:xfrm flipH="1">
            <a:off x="6371298" y="5124383"/>
            <a:ext cx="1017644" cy="695081"/>
            <a:chOff x="6042" y="2505"/>
            <a:chExt cx="1438" cy="3962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A0432BF7-C6B0-4D69-37AF-6C0CF4BFA55A}"/>
                </a:ext>
              </a:extLst>
            </p:cNvPr>
            <p:cNvGrpSpPr/>
            <p:nvPr/>
          </p:nvGrpSpPr>
          <p:grpSpPr>
            <a:xfrm>
              <a:off x="6042" y="2505"/>
              <a:ext cx="1438" cy="1558"/>
              <a:chOff x="6042" y="2505"/>
              <a:chExt cx="1438" cy="155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8CBE42AF-0BAE-2786-40FA-461F05501C2F}"/>
                  </a:ext>
                </a:extLst>
              </p:cNvPr>
              <p:cNvCxnSpPr/>
              <p:nvPr/>
            </p:nvCxnSpPr>
            <p:spPr>
              <a:xfrm flipH="1" flipV="1">
                <a:off x="6042" y="3970"/>
                <a:ext cx="1438" cy="12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EA7CA034-A115-9870-B458-76B8992FE34C}"/>
                  </a:ext>
                </a:extLst>
              </p:cNvPr>
              <p:cNvCxnSpPr/>
              <p:nvPr/>
            </p:nvCxnSpPr>
            <p:spPr>
              <a:xfrm>
                <a:off x="7462" y="2505"/>
                <a:ext cx="0" cy="1558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3DAF5FF-55F9-F67F-8E33-F3F30B6C71F6}"/>
                </a:ext>
              </a:extLst>
            </p:cNvPr>
            <p:cNvCxnSpPr>
              <a:cxnSpLocks/>
            </p:cNvCxnSpPr>
            <p:nvPr/>
          </p:nvCxnSpPr>
          <p:spPr>
            <a:xfrm>
              <a:off x="6066" y="3894"/>
              <a:ext cx="9" cy="2573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45" name="Flowchart: Terminator 44">
            <a:extLst>
              <a:ext uri="{FF2B5EF4-FFF2-40B4-BE49-F238E27FC236}">
                <a16:creationId xmlns:a16="http://schemas.microsoft.com/office/drawing/2014/main" id="{BFFFC753-C381-4273-7F0E-AD8C5DDE6121}"/>
              </a:ext>
            </a:extLst>
          </p:cNvPr>
          <p:cNvSpPr/>
          <p:nvPr/>
        </p:nvSpPr>
        <p:spPr>
          <a:xfrm>
            <a:off x="6977070" y="5819464"/>
            <a:ext cx="721995" cy="403860"/>
          </a:xfrm>
          <a:prstGeom prst="flowChartTerminator">
            <a:avLst/>
          </a:prstGeom>
          <a:solidFill>
            <a:schemeClr val="accent2">
              <a:lumMod val="75000"/>
            </a:schemeClr>
          </a:solidFill>
          <a:ln w="3175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909310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50*212"/>
  <p:tag name="TABLE_ENDDRAG_RECT" val="65*17*850*21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51*289"/>
  <p:tag name="TABLE_ENDDRAG_RECT" val="64*229*851*28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59*503"/>
  <p:tag name="TABLE_ENDDRAG_RECT" val="0*36*959*50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60*525"/>
  <p:tag name="TABLE_ENDDRAG_RECT" val="0*0*960*52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60*525"/>
  <p:tag name="TABLE_ENDDRAG_RECT" val="0*0*960*52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</TotalTime>
  <Words>988</Words>
  <Application>Microsoft Office PowerPoint</Application>
  <PresentationFormat>Widescreen</PresentationFormat>
  <Paragraphs>205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Britannic Bold</vt:lpstr>
      <vt:lpstr>Calibri</vt:lpstr>
      <vt:lpstr>Calibri Light</vt:lpstr>
      <vt:lpstr>Office Theme</vt:lpstr>
      <vt:lpstr>   PEMERINTAH KABUPATEN MUNA BARAT DINAS PETERNAKAN DAN KESEHATAN HEWAN </vt:lpstr>
      <vt:lpstr>PowerPoint Presentation</vt:lpstr>
      <vt:lpstr>  Uraian Prosedur Pengajuan Bantuan Ternak Melalui SIP- TERATA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PEMERINTAH KABUPATEN MUNA BARAT DINAS PETERNAKAN DAN KESEHATAN HEWAN</dc:title>
  <dc:creator>ADVAN</dc:creator>
  <cp:lastModifiedBy>andibessekalsum06@gmail.com</cp:lastModifiedBy>
  <cp:revision>44</cp:revision>
  <cp:lastPrinted>2026-05-31T08:29:54Z</cp:lastPrinted>
  <dcterms:created xsi:type="dcterms:W3CDTF">2026-04-08T11:56:00Z</dcterms:created>
  <dcterms:modified xsi:type="dcterms:W3CDTF">2026-06-08T08:07:27Z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64687239DF7944278F24EE24BFC9F6C1_13</vt:lpwstr>
  </property>
  <property fmtid="{D5CDD505-2E9C-101B-9397-08002B2CF9AE}" pid="3" name="KSOProductBuildVer">
    <vt:lpwstr>1033-12.2.0.19805</vt:lpwstr>
  </property>
</Properties>
</file>